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83" r:id="rId4"/>
    <p:sldId id="257" r:id="rId5"/>
    <p:sldId id="258" r:id="rId6"/>
    <p:sldId id="259" r:id="rId7"/>
    <p:sldId id="261" r:id="rId8"/>
    <p:sldId id="262" r:id="rId9"/>
    <p:sldId id="284" r:id="rId10"/>
    <p:sldId id="263" r:id="rId11"/>
    <p:sldId id="278" r:id="rId12"/>
    <p:sldId id="285" r:id="rId13"/>
    <p:sldId id="264" r:id="rId14"/>
    <p:sldId id="286" r:id="rId15"/>
    <p:sldId id="287" r:id="rId16"/>
    <p:sldId id="280" r:id="rId17"/>
    <p:sldId id="281" r:id="rId18"/>
    <p:sldId id="288" r:id="rId19"/>
    <p:sldId id="289" r:id="rId20"/>
    <p:sldId id="265" r:id="rId21"/>
    <p:sldId id="266" r:id="rId22"/>
    <p:sldId id="29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0" d="100"/>
          <a:sy n="70" d="100"/>
        </p:scale>
        <p:origin x="46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3881DA0-753E-4966-9D2D-87F8F76CCFB3}" type="datetimeFigureOut">
              <a:rPr lang="en-GB" smtClean="0"/>
              <a:t>27/04/2017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4165641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3881DA0-753E-4966-9D2D-87F8F76CCFB3}" type="datetimeFigureOut">
              <a:rPr lang="en-GB" smtClean="0"/>
              <a:t>27/04/2017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890363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881DA0-753E-4966-9D2D-87F8F76CCFB3}" type="datetimeFigureOut">
              <a:rPr lang="en-GB" smtClean="0"/>
              <a:t>27/04/2017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1656023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3881DA0-753E-4966-9D2D-87F8F76CCFB3}" type="datetimeFigureOut">
              <a:rPr lang="en-GB" smtClean="0"/>
              <a:t>27/04/2017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4281747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3881DA0-753E-4966-9D2D-87F8F76CCFB3}" type="datetimeFigureOut">
              <a:rPr lang="en-GB" smtClean="0"/>
              <a:t>27/04/2017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3616597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3881DA0-753E-4966-9D2D-87F8F76CCFB3}" type="datetimeFigureOut">
              <a:rPr lang="en-GB" smtClean="0"/>
              <a:t>27/04/2017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754676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881DA0-753E-4966-9D2D-87F8F76CCFB3}" type="datetimeFigureOut">
              <a:rPr lang="en-GB" smtClean="0"/>
              <a:t>27/04/2017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100994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881DA0-753E-4966-9D2D-87F8F76CCFB3}" type="datetimeFigureOut">
              <a:rPr lang="en-GB" smtClean="0"/>
              <a:t>27/04/2017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2663660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881DA0-753E-4966-9D2D-87F8F76CCFB3}" type="datetimeFigureOut">
              <a:rPr lang="en-GB" smtClean="0"/>
              <a:t>27/04/2017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934771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3881DA0-753E-4966-9D2D-87F8F76CCFB3}" type="datetimeFigureOut">
              <a:rPr lang="en-GB" smtClean="0"/>
              <a:t>27/04/2017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3595311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3881DA0-753E-4966-9D2D-87F8F76CCFB3}" type="datetimeFigureOut">
              <a:rPr lang="en-GB" smtClean="0"/>
              <a:t>27/04/2017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BCF769-DEFB-4EFB-B382-674721A0CC67}" type="slidenum">
              <a:rPr lang="en-GB" smtClean="0"/>
              <a:t>‹#›</a:t>
            </a:fld>
            <a:endParaRPr lang="en-GB"/>
          </a:p>
        </p:txBody>
      </p:sp>
    </p:spTree>
    <p:extLst>
      <p:ext uri="{BB962C8B-B14F-4D97-AF65-F5344CB8AC3E}">
        <p14:creationId xmlns:p14="http://schemas.microsoft.com/office/powerpoint/2010/main" val="107540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881DA0-753E-4966-9D2D-87F8F76CCFB3}" type="datetimeFigureOut">
              <a:rPr lang="en-GB" smtClean="0"/>
              <a:t>27/04/2017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BCF769-DEFB-4EFB-B382-674721A0CC67}" type="slidenum">
              <a:rPr lang="en-GB" smtClean="0"/>
              <a:t>‹#›</a:t>
            </a:fld>
            <a:endParaRPr lang="en-GB"/>
          </a:p>
        </p:txBody>
      </p:sp>
    </p:spTree>
    <p:extLst>
      <p:ext uri="{BB962C8B-B14F-4D97-AF65-F5344CB8AC3E}">
        <p14:creationId xmlns:p14="http://schemas.microsoft.com/office/powerpoint/2010/main" val="632778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Game Theory: The Nash Equilibrium</a:t>
            </a:r>
            <a:endParaRPr lang="en-GB" dirty="0"/>
          </a:p>
        </p:txBody>
      </p:sp>
      <p:sp>
        <p:nvSpPr>
          <p:cNvPr id="3" name="Subtitle 2"/>
          <p:cNvSpPr>
            <a:spLocks noGrp="1"/>
          </p:cNvSpPr>
          <p:nvPr>
            <p:ph type="subTitle" idx="1"/>
          </p:nvPr>
        </p:nvSpPr>
        <p:spPr/>
        <p:txBody>
          <a:bodyPr/>
          <a:lstStyle/>
          <a:p>
            <a:r>
              <a:rPr lang="en-GB" smtClean="0"/>
              <a:t>Snappy Slides</a:t>
            </a:r>
            <a:endParaRPr lang="en-GB" dirty="0"/>
          </a:p>
        </p:txBody>
      </p:sp>
    </p:spTree>
    <p:extLst>
      <p:ext uri="{BB962C8B-B14F-4D97-AF65-F5344CB8AC3E}">
        <p14:creationId xmlns:p14="http://schemas.microsoft.com/office/powerpoint/2010/main" val="4117213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 is Game Theory</a:t>
            </a:r>
            <a:endParaRPr lang="en-GB" dirty="0"/>
          </a:p>
        </p:txBody>
      </p:sp>
      <p:sp>
        <p:nvSpPr>
          <p:cNvPr id="3" name="Subtitle 2"/>
          <p:cNvSpPr>
            <a:spLocks noGrp="1"/>
          </p:cNvSpPr>
          <p:nvPr>
            <p:ph type="subTitle" idx="1"/>
          </p:nvPr>
        </p:nvSpPr>
        <p:spPr/>
        <p:txBody>
          <a:bodyPr/>
          <a:lstStyle/>
          <a:p>
            <a:r>
              <a:rPr lang="en-GB" dirty="0" smtClean="0"/>
              <a:t>Game theory can be described as the study of the ways in which interacting choices of economic agents produce outcomes with respect to the preferences of those agents.  </a:t>
            </a:r>
            <a:endParaRPr lang="en-GB" dirty="0"/>
          </a:p>
        </p:txBody>
      </p:sp>
    </p:spTree>
    <p:extLst>
      <p:ext uri="{BB962C8B-B14F-4D97-AF65-F5344CB8AC3E}">
        <p14:creationId xmlns:p14="http://schemas.microsoft.com/office/powerpoint/2010/main" val="2458543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the Nash Equilibrium</a:t>
            </a:r>
            <a:endParaRPr lang="en-GB" dirty="0"/>
          </a:p>
        </p:txBody>
      </p:sp>
      <p:sp>
        <p:nvSpPr>
          <p:cNvPr id="3" name="Content Placeholder 2"/>
          <p:cNvSpPr>
            <a:spLocks noGrp="1"/>
          </p:cNvSpPr>
          <p:nvPr>
            <p:ph idx="1"/>
          </p:nvPr>
        </p:nvSpPr>
        <p:spPr/>
        <p:txBody>
          <a:bodyPr/>
          <a:lstStyle/>
          <a:p>
            <a:r>
              <a:rPr lang="en-GB" dirty="0" smtClean="0"/>
              <a:t>A key idea in the study of Game Theory is the Nash Equilibrium.</a:t>
            </a:r>
          </a:p>
          <a:p>
            <a:endParaRPr lang="en-GB" dirty="0" smtClean="0"/>
          </a:p>
          <a:p>
            <a:r>
              <a:rPr lang="en-GB" dirty="0" smtClean="0"/>
              <a:t>The Nash Equilibrium, named after (for) John Nash, is a solution to a game involving two or more players who want the best outcome for themselves and must take account of the actions of others.   </a:t>
            </a:r>
            <a:endParaRPr lang="en-GB" dirty="0"/>
          </a:p>
        </p:txBody>
      </p:sp>
    </p:spTree>
    <p:extLst>
      <p:ext uri="{BB962C8B-B14F-4D97-AF65-F5344CB8AC3E}">
        <p14:creationId xmlns:p14="http://schemas.microsoft.com/office/powerpoint/2010/main" val="129188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Nash Equilibrium</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Specifically, if there is a set of ‘game’ strategies with the property that no ‘player’ can benefit by changing their strategy while the other players keep their strategies unchanged, then that set of strategies and the corresponding payoffs constitute the Nash equilibrium. </a:t>
            </a:r>
          </a:p>
          <a:p>
            <a:endParaRPr lang="en-GB" dirty="0"/>
          </a:p>
          <a:p>
            <a:r>
              <a:rPr lang="en-GB" dirty="0" smtClean="0"/>
              <a:t>Assume, for example, there is a game in which each Player can adopt a ‘Friendly’ or a ‘Hostile’ approach. So a Friendly strategy might be to put down the weapon you are carrying in your hand. The Hostile strategy is to keep hold of it. </a:t>
            </a:r>
          </a:p>
          <a:p>
            <a:endParaRPr lang="en-GB" dirty="0"/>
          </a:p>
          <a:p>
            <a:r>
              <a:rPr lang="en-GB" dirty="0" smtClean="0"/>
              <a:t>Now, depending on their respective actions, let’s say the game organiser awards monetary payoffs to each player.</a:t>
            </a:r>
          </a:p>
          <a:p>
            <a:endParaRPr lang="en-GB" dirty="0"/>
          </a:p>
          <a:p>
            <a:r>
              <a:rPr lang="en-GB" dirty="0" smtClean="0"/>
              <a:t>An example of a payoff structure is shown in the next slide and is known to each player.</a:t>
            </a:r>
          </a:p>
          <a:p>
            <a:pPr marL="0" indent="0">
              <a:buNone/>
            </a:pPr>
            <a:endParaRPr lang="en-GB" dirty="0"/>
          </a:p>
        </p:txBody>
      </p:sp>
    </p:spTree>
    <p:extLst>
      <p:ext uri="{BB962C8B-B14F-4D97-AF65-F5344CB8AC3E}">
        <p14:creationId xmlns:p14="http://schemas.microsoft.com/office/powerpoint/2010/main" val="893603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Nash Equilibrium – Step by step guide.</a:t>
            </a:r>
            <a:endParaRPr lang="en-GB" dirty="0"/>
          </a:p>
        </p:txBody>
      </p:sp>
      <p:sp>
        <p:nvSpPr>
          <p:cNvPr id="3" name="Content Placeholder 2"/>
          <p:cNvSpPr>
            <a:spLocks noGrp="1"/>
          </p:cNvSpPr>
          <p:nvPr>
            <p:ph idx="1"/>
          </p:nvPr>
        </p:nvSpPr>
        <p:spPr/>
        <p:txBody>
          <a:bodyPr/>
          <a:lstStyle/>
          <a:p>
            <a:r>
              <a:rPr lang="en-GB" dirty="0" smtClean="0"/>
              <a:t>Step 1: Here is the payoff matrix:</a:t>
            </a:r>
          </a:p>
          <a:p>
            <a:endParaRPr lang="en-GB" dirty="0"/>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742306010"/>
              </p:ext>
            </p:extLst>
          </p:nvPr>
        </p:nvGraphicFramePr>
        <p:xfrm>
          <a:off x="2032000" y="2990625"/>
          <a:ext cx="6800028" cy="1635162"/>
        </p:xfrm>
        <a:graphic>
          <a:graphicData uri="http://schemas.openxmlformats.org/drawingml/2006/table">
            <a:tbl>
              <a:tblPr firstRow="1" bandRow="1">
                <a:tableStyleId>{5C22544A-7EE6-4342-B048-85BDC9FD1C3A}</a:tableStyleId>
              </a:tblPr>
              <a:tblGrid>
                <a:gridCol w="2266676"/>
                <a:gridCol w="2266676"/>
                <a:gridCol w="2266676"/>
              </a:tblGrid>
              <a:tr h="545054">
                <a:tc>
                  <a:txBody>
                    <a:bodyPr/>
                    <a:lstStyle/>
                    <a:p>
                      <a:endParaRPr lang="en-GB" dirty="0"/>
                    </a:p>
                  </a:txBody>
                  <a:tcPr/>
                </a:tc>
                <a:tc>
                  <a:txBody>
                    <a:bodyPr/>
                    <a:lstStyle/>
                    <a:p>
                      <a:r>
                        <a:rPr lang="en-GB" dirty="0" smtClean="0"/>
                        <a:t>Player B ‘Friendly’ </a:t>
                      </a:r>
                      <a:endParaRPr lang="en-GB" dirty="0"/>
                    </a:p>
                  </a:txBody>
                  <a:tcPr/>
                </a:tc>
                <a:tc>
                  <a:txBody>
                    <a:bodyPr/>
                    <a:lstStyle/>
                    <a:p>
                      <a:r>
                        <a:rPr lang="en-GB" dirty="0" smtClean="0"/>
                        <a:t>Player B ‘Hostile’</a:t>
                      </a:r>
                      <a:endParaRPr lang="en-GB" dirty="0"/>
                    </a:p>
                  </a:txBody>
                  <a:tcPr/>
                </a:tc>
              </a:tr>
              <a:tr h="545054">
                <a:tc>
                  <a:txBody>
                    <a:bodyPr/>
                    <a:lstStyle/>
                    <a:p>
                      <a:r>
                        <a:rPr lang="en-GB" dirty="0" smtClean="0"/>
                        <a:t>Player A ‘Friendly’</a:t>
                      </a:r>
                      <a:endParaRPr lang="en-GB" dirty="0"/>
                    </a:p>
                  </a:txBody>
                  <a:tcPr/>
                </a:tc>
                <a:tc>
                  <a:txBody>
                    <a:bodyPr/>
                    <a:lstStyle/>
                    <a:p>
                      <a:r>
                        <a:rPr lang="en-GB" dirty="0" smtClean="0"/>
                        <a:t>750 to A; 1000 to B</a:t>
                      </a:r>
                      <a:endParaRPr lang="en-GB" dirty="0"/>
                    </a:p>
                  </a:txBody>
                  <a:tcPr/>
                </a:tc>
                <a:tc>
                  <a:txBody>
                    <a:bodyPr/>
                    <a:lstStyle/>
                    <a:p>
                      <a:r>
                        <a:rPr lang="en-GB" dirty="0" smtClean="0"/>
                        <a:t>25 to A; 2000</a:t>
                      </a:r>
                      <a:r>
                        <a:rPr lang="en-GB" baseline="0" dirty="0" smtClean="0"/>
                        <a:t> to B</a:t>
                      </a:r>
                      <a:endParaRPr lang="en-GB" dirty="0"/>
                    </a:p>
                  </a:txBody>
                  <a:tcPr/>
                </a:tc>
              </a:tr>
              <a:tr h="545054">
                <a:tc>
                  <a:txBody>
                    <a:bodyPr/>
                    <a:lstStyle/>
                    <a:p>
                      <a:r>
                        <a:rPr lang="en-GB" dirty="0" smtClean="0"/>
                        <a:t>Player A ‘Hostile’</a:t>
                      </a:r>
                      <a:endParaRPr lang="en-GB" dirty="0"/>
                    </a:p>
                  </a:txBody>
                  <a:tcPr/>
                </a:tc>
                <a:tc>
                  <a:txBody>
                    <a:bodyPr/>
                    <a:lstStyle/>
                    <a:p>
                      <a:r>
                        <a:rPr lang="en-GB" dirty="0" smtClean="0"/>
                        <a:t>1000 to A; 50 to B</a:t>
                      </a:r>
                      <a:endParaRPr lang="en-GB" dirty="0"/>
                    </a:p>
                  </a:txBody>
                  <a:tcPr/>
                </a:tc>
                <a:tc>
                  <a:txBody>
                    <a:bodyPr/>
                    <a:lstStyle/>
                    <a:p>
                      <a:r>
                        <a:rPr lang="en-GB" dirty="0" smtClean="0"/>
                        <a:t>30 to A; 51</a:t>
                      </a:r>
                      <a:r>
                        <a:rPr lang="en-GB" baseline="0" dirty="0" smtClean="0"/>
                        <a:t> to B</a:t>
                      </a:r>
                      <a:endParaRPr lang="en-GB" dirty="0"/>
                    </a:p>
                  </a:txBody>
                  <a:tcPr/>
                </a:tc>
              </a:tr>
            </a:tbl>
          </a:graphicData>
        </a:graphic>
      </p:graphicFrame>
    </p:spTree>
    <p:extLst>
      <p:ext uri="{BB962C8B-B14F-4D97-AF65-F5344CB8AC3E}">
        <p14:creationId xmlns:p14="http://schemas.microsoft.com/office/powerpoint/2010/main" val="2048196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Nash Equilibrium – Step 2</a:t>
            </a:r>
            <a:endParaRPr lang="en-GB" dirty="0"/>
          </a:p>
        </p:txBody>
      </p:sp>
      <p:sp>
        <p:nvSpPr>
          <p:cNvPr id="3" name="Content Placeholder 2"/>
          <p:cNvSpPr>
            <a:spLocks noGrp="1"/>
          </p:cNvSpPr>
          <p:nvPr>
            <p:ph idx="1"/>
          </p:nvPr>
        </p:nvSpPr>
        <p:spPr/>
        <p:txBody>
          <a:bodyPr/>
          <a:lstStyle/>
          <a:p>
            <a:r>
              <a:rPr lang="en-GB" i="1" u="sng" dirty="0" smtClean="0"/>
              <a:t>What is Player A’s best response to each of Player B’s actions?</a:t>
            </a:r>
          </a:p>
          <a:p>
            <a:endParaRPr lang="en-GB" i="1" u="sng" dirty="0"/>
          </a:p>
          <a:p>
            <a:r>
              <a:rPr lang="en-GB" dirty="0" smtClean="0"/>
              <a:t>If Player B acts ‘Friendly’, player A’s best payoff is if he acts ‘Hostile.’ This yields a payoff of 1000. If he had acted ‘Friendly’ he would have earned a payoff of only 750.</a:t>
            </a:r>
          </a:p>
          <a:p>
            <a:r>
              <a:rPr lang="en-GB" dirty="0" smtClean="0"/>
              <a:t>If Player B acts ‘Hostile’, player A’s best response is if he acts ‘Hostile’. He earns 30 instead of a payoff of 25 if he acted ‘Friendly.’  </a:t>
            </a:r>
          </a:p>
          <a:p>
            <a:r>
              <a:rPr lang="en-GB" dirty="0" smtClean="0"/>
              <a:t>In both cases his best response is to act ‘Hostile’.</a:t>
            </a:r>
          </a:p>
          <a:p>
            <a:pPr marL="0" indent="0">
              <a:buNone/>
            </a:pPr>
            <a:endParaRPr lang="en-GB" dirty="0"/>
          </a:p>
        </p:txBody>
      </p:sp>
    </p:spTree>
    <p:extLst>
      <p:ext uri="{BB962C8B-B14F-4D97-AF65-F5344CB8AC3E}">
        <p14:creationId xmlns:p14="http://schemas.microsoft.com/office/powerpoint/2010/main" val="10773982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804" y="236034"/>
            <a:ext cx="10515600" cy="1325563"/>
          </a:xfrm>
        </p:spPr>
        <p:txBody>
          <a:bodyPr/>
          <a:lstStyle/>
          <a:p>
            <a:r>
              <a:rPr lang="en-GB" dirty="0" smtClean="0"/>
              <a:t>Nash Equilibrium – Step 3</a:t>
            </a:r>
            <a:endParaRPr lang="en-GB" dirty="0"/>
          </a:p>
        </p:txBody>
      </p:sp>
      <p:sp>
        <p:nvSpPr>
          <p:cNvPr id="3" name="Content Placeholder 2"/>
          <p:cNvSpPr>
            <a:spLocks noGrp="1"/>
          </p:cNvSpPr>
          <p:nvPr>
            <p:ph idx="1"/>
          </p:nvPr>
        </p:nvSpPr>
        <p:spPr/>
        <p:txBody>
          <a:bodyPr/>
          <a:lstStyle/>
          <a:p>
            <a:r>
              <a:rPr lang="en-GB" i="1" u="sng" dirty="0" smtClean="0"/>
              <a:t>What is Player B’s best response to each of Player A’s actions?</a:t>
            </a:r>
          </a:p>
          <a:p>
            <a:endParaRPr lang="en-GB" i="1" u="sng" dirty="0" smtClean="0"/>
          </a:p>
          <a:p>
            <a:r>
              <a:rPr lang="en-GB" dirty="0" smtClean="0"/>
              <a:t>If Player A acts ‘Friendly’, player B’s best payoff is if he acts ‘Hostile.’ This yields a payoff of 2000. If he had acted ‘Friendly’ he would have earned a payoff of only 1000.</a:t>
            </a:r>
          </a:p>
          <a:p>
            <a:r>
              <a:rPr lang="en-GB" dirty="0" smtClean="0"/>
              <a:t>If Player A acts ‘Hostile’, player B’s best response is if he acts ‘Hostile’. He earns 51 instead of a payoff of 50 if he acted ‘Friendly.’  </a:t>
            </a:r>
          </a:p>
          <a:p>
            <a:r>
              <a:rPr lang="en-GB" dirty="0" smtClean="0"/>
              <a:t>In both cases his best response is to act ‘Hostile.’</a:t>
            </a:r>
          </a:p>
          <a:p>
            <a:pPr marL="0" indent="0">
              <a:buNone/>
            </a:pPr>
            <a:endParaRPr lang="en-GB" dirty="0"/>
          </a:p>
        </p:txBody>
      </p:sp>
    </p:spTree>
    <p:extLst>
      <p:ext uri="{BB962C8B-B14F-4D97-AF65-F5344CB8AC3E}">
        <p14:creationId xmlns:p14="http://schemas.microsoft.com/office/powerpoint/2010/main" val="3729958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Nash Equilibrium – Step 4</a:t>
            </a:r>
            <a:endParaRPr lang="en-GB" dirty="0"/>
          </a:p>
        </p:txBody>
      </p:sp>
      <p:sp>
        <p:nvSpPr>
          <p:cNvPr id="3" name="Content Placeholder 2"/>
          <p:cNvSpPr>
            <a:spLocks noGrp="1"/>
          </p:cNvSpPr>
          <p:nvPr>
            <p:ph idx="1"/>
          </p:nvPr>
        </p:nvSpPr>
        <p:spPr/>
        <p:txBody>
          <a:bodyPr/>
          <a:lstStyle/>
          <a:p>
            <a:r>
              <a:rPr lang="en-GB" dirty="0" smtClean="0"/>
              <a:t>Now, a Nash Equilibrium exists when Player B’s best response is the same as Player A’s best response. </a:t>
            </a:r>
          </a:p>
          <a:p>
            <a:r>
              <a:rPr lang="en-GB" dirty="0" smtClean="0"/>
              <a:t>Player A and Player B have the same best response to either action of his opponent. </a:t>
            </a:r>
          </a:p>
          <a:p>
            <a:r>
              <a:rPr lang="en-GB" dirty="0" smtClean="0"/>
              <a:t>Both should act ‘Hostile’, in which case Player A wins 30 and Player B wins 51.  </a:t>
            </a:r>
          </a:p>
          <a:p>
            <a:r>
              <a:rPr lang="en-GB" dirty="0" smtClean="0"/>
              <a:t>But if both had been able to communicate and reach a joint, enforceable decision, they would both presumably have acted ‘Friendly.’</a:t>
            </a:r>
            <a:endParaRPr lang="en-GB" dirty="0"/>
          </a:p>
        </p:txBody>
      </p:sp>
    </p:spTree>
    <p:extLst>
      <p:ext uri="{BB962C8B-B14F-4D97-AF65-F5344CB8AC3E}">
        <p14:creationId xmlns:p14="http://schemas.microsoft.com/office/powerpoint/2010/main" val="39422962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Nash and the Spy Game</a:t>
            </a:r>
            <a:endParaRPr lang="en-GB" dirty="0"/>
          </a:p>
        </p:txBody>
      </p:sp>
      <p:sp>
        <p:nvSpPr>
          <p:cNvPr id="3" name="Content Placeholder 2"/>
          <p:cNvSpPr>
            <a:spLocks noGrp="1"/>
          </p:cNvSpPr>
          <p:nvPr>
            <p:ph idx="1"/>
          </p:nvPr>
        </p:nvSpPr>
        <p:spPr/>
        <p:txBody>
          <a:bodyPr/>
          <a:lstStyle/>
          <a:p>
            <a:r>
              <a:rPr lang="en-GB" dirty="0" smtClean="0"/>
              <a:t>Let’s turn now to the world of espionage in seeking out a Nash equilibrium. </a:t>
            </a:r>
          </a:p>
          <a:p>
            <a:r>
              <a:rPr lang="en-GB" dirty="0" smtClean="0"/>
              <a:t>Let’s assume that there are two possible codes, and Agent A can select either of them and so can Agent B.</a:t>
            </a:r>
          </a:p>
          <a:p>
            <a:r>
              <a:rPr lang="en-GB" dirty="0" smtClean="0"/>
              <a:t>The payoff to selecting non-matching codes is zero.</a:t>
            </a:r>
          </a:p>
          <a:p>
            <a:r>
              <a:rPr lang="en-GB" dirty="0"/>
              <a:t>An example of a payoff structure is shown in the next slide and </a:t>
            </a:r>
            <a:r>
              <a:rPr lang="en-GB" dirty="0" smtClean="0"/>
              <a:t>is </a:t>
            </a:r>
            <a:r>
              <a:rPr lang="en-GB" dirty="0"/>
              <a:t>known to each </a:t>
            </a:r>
            <a:r>
              <a:rPr lang="en-GB" dirty="0" smtClean="0"/>
              <a:t>Agent.</a:t>
            </a:r>
            <a:endParaRPr lang="en-GB" dirty="0"/>
          </a:p>
          <a:p>
            <a:pPr marL="0" indent="0">
              <a:buNone/>
            </a:pPr>
            <a:endParaRPr lang="en-GB" dirty="0"/>
          </a:p>
          <a:p>
            <a:endParaRPr lang="en-GB" dirty="0"/>
          </a:p>
        </p:txBody>
      </p:sp>
    </p:spTree>
    <p:extLst>
      <p:ext uri="{BB962C8B-B14F-4D97-AF65-F5344CB8AC3E}">
        <p14:creationId xmlns:p14="http://schemas.microsoft.com/office/powerpoint/2010/main" val="640300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 the Nash equilibrium</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7485716"/>
              </p:ext>
            </p:extLst>
          </p:nvPr>
        </p:nvGraphicFramePr>
        <p:xfrm>
          <a:off x="838200" y="1825625"/>
          <a:ext cx="10515600" cy="111252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endParaRPr lang="en-GB" dirty="0"/>
                    </a:p>
                  </a:txBody>
                  <a:tcPr/>
                </a:tc>
                <a:tc>
                  <a:txBody>
                    <a:bodyPr/>
                    <a:lstStyle/>
                    <a:p>
                      <a:r>
                        <a:rPr lang="en-GB" dirty="0" smtClean="0"/>
                        <a:t>Player B ‘Uses Code A’</a:t>
                      </a:r>
                      <a:endParaRPr lang="en-GB" dirty="0"/>
                    </a:p>
                  </a:txBody>
                  <a:tcPr/>
                </a:tc>
                <a:tc>
                  <a:txBody>
                    <a:bodyPr/>
                    <a:lstStyle/>
                    <a:p>
                      <a:r>
                        <a:rPr lang="en-GB" dirty="0" smtClean="0"/>
                        <a:t>Player B ‘Uses Code B’</a:t>
                      </a:r>
                      <a:endParaRPr lang="en-GB" dirty="0"/>
                    </a:p>
                  </a:txBody>
                  <a:tcPr/>
                </a:tc>
              </a:tr>
              <a:tr h="370840">
                <a:tc>
                  <a:txBody>
                    <a:bodyPr/>
                    <a:lstStyle/>
                    <a:p>
                      <a:r>
                        <a:rPr lang="en-GB" dirty="0" smtClean="0"/>
                        <a:t>Player</a:t>
                      </a:r>
                      <a:r>
                        <a:rPr lang="en-GB" baseline="0" dirty="0" smtClean="0"/>
                        <a:t> A ‘Uses Code A’</a:t>
                      </a:r>
                      <a:endParaRPr lang="en-GB" dirty="0"/>
                    </a:p>
                  </a:txBody>
                  <a:tcPr/>
                </a:tc>
                <a:tc>
                  <a:txBody>
                    <a:bodyPr/>
                    <a:lstStyle/>
                    <a:p>
                      <a:r>
                        <a:rPr lang="en-GB" dirty="0" smtClean="0"/>
                        <a:t>1000 to A; 500 to B</a:t>
                      </a:r>
                      <a:endParaRPr lang="en-GB" dirty="0"/>
                    </a:p>
                  </a:txBody>
                  <a:tcPr/>
                </a:tc>
                <a:tc>
                  <a:txBody>
                    <a:bodyPr/>
                    <a:lstStyle/>
                    <a:p>
                      <a:r>
                        <a:rPr lang="en-GB" dirty="0" smtClean="0"/>
                        <a:t>0 to A; 0 to B</a:t>
                      </a:r>
                      <a:endParaRPr lang="en-GB" dirty="0"/>
                    </a:p>
                  </a:txBody>
                  <a:tcPr/>
                </a:tc>
              </a:tr>
              <a:tr h="370840">
                <a:tc>
                  <a:txBody>
                    <a:bodyPr/>
                    <a:lstStyle/>
                    <a:p>
                      <a:r>
                        <a:rPr lang="en-GB" dirty="0" smtClean="0"/>
                        <a:t>Player A ‘Uses Code B’</a:t>
                      </a:r>
                      <a:endParaRPr lang="en-GB" dirty="0"/>
                    </a:p>
                  </a:txBody>
                  <a:tcPr/>
                </a:tc>
                <a:tc>
                  <a:txBody>
                    <a:bodyPr/>
                    <a:lstStyle/>
                    <a:p>
                      <a:r>
                        <a:rPr lang="en-GB" dirty="0" smtClean="0"/>
                        <a:t>0 to A; 0 to B</a:t>
                      </a:r>
                      <a:endParaRPr lang="en-GB" dirty="0"/>
                    </a:p>
                  </a:txBody>
                  <a:tcPr/>
                </a:tc>
                <a:tc>
                  <a:txBody>
                    <a:bodyPr/>
                    <a:lstStyle/>
                    <a:p>
                      <a:r>
                        <a:rPr lang="en-GB" dirty="0" smtClean="0"/>
                        <a:t>500 to A; 1000 to B</a:t>
                      </a:r>
                      <a:endParaRPr lang="en-GB" dirty="0"/>
                    </a:p>
                  </a:txBody>
                  <a:tcPr/>
                </a:tc>
              </a:tr>
            </a:tbl>
          </a:graphicData>
        </a:graphic>
      </p:graphicFrame>
    </p:spTree>
    <p:extLst>
      <p:ext uri="{BB962C8B-B14F-4D97-AF65-F5344CB8AC3E}">
        <p14:creationId xmlns:p14="http://schemas.microsoft.com/office/powerpoint/2010/main" val="714655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 where is the Nash equilibrium?</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Top left: Neither Agent can increase their payoff by choosing a different action to the current one. So there is no incentive for either Agent to switch given the strategy of the other Agent. So this is a Nash equilibrium.</a:t>
            </a:r>
          </a:p>
          <a:p>
            <a:r>
              <a:rPr lang="en-GB" dirty="0" smtClean="0"/>
              <a:t>Bottom right: Same as Top left. This is a Nash equilibrium. </a:t>
            </a:r>
          </a:p>
          <a:p>
            <a:r>
              <a:rPr lang="en-GB" dirty="0" smtClean="0"/>
              <a:t>Top right:  By choosing to use Code B instead of code A, Agent A obtains a payoff of 500, given Agent B’s actions. Similarly for Agent B, who would gain by switching to code A, given Agent A’s strategy. So this box (Agent A uses code A and Agent B uses code B) is NOT a Nash equilibrium, as both Agents have an incentive to switch given what the other Agent is doing.</a:t>
            </a:r>
          </a:p>
          <a:p>
            <a:r>
              <a:rPr lang="en-GB" dirty="0" smtClean="0"/>
              <a:t>Bottom left: Same as Top right. As above, there are incentives to switch. So it is NOT a Nash equilibrium.</a:t>
            </a:r>
          </a:p>
          <a:p>
            <a:r>
              <a:rPr lang="en-GB" dirty="0" smtClean="0"/>
              <a:t>Conclusion: This game has two Nash equilibria, top left (both Agents use code A) and bottom right (both Agents use code B).</a:t>
            </a:r>
            <a:endParaRPr lang="en-GB" dirty="0"/>
          </a:p>
        </p:txBody>
      </p:sp>
    </p:spTree>
    <p:extLst>
      <p:ext uri="{BB962C8B-B14F-4D97-AF65-F5344CB8AC3E}">
        <p14:creationId xmlns:p14="http://schemas.microsoft.com/office/powerpoint/2010/main" val="35541881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Live or Die? The Car Crash Problem.</a:t>
            </a:r>
            <a:endParaRPr lang="en-GB" dirty="0"/>
          </a:p>
        </p:txBody>
      </p:sp>
      <p:sp>
        <p:nvSpPr>
          <p:cNvPr id="3" name="Content Placeholder 2"/>
          <p:cNvSpPr>
            <a:spLocks noGrp="1"/>
          </p:cNvSpPr>
          <p:nvPr>
            <p:ph idx="1"/>
          </p:nvPr>
        </p:nvSpPr>
        <p:spPr/>
        <p:txBody>
          <a:bodyPr/>
          <a:lstStyle/>
          <a:p>
            <a:r>
              <a:rPr lang="en-GB" dirty="0"/>
              <a:t>Turning now to the classic Safe/Crash problem. In this problem, if both drivers drive on the left of the road, they will be safe, whilst they will crash if one decides to adhere to one side of the road and the other to the opposite. </a:t>
            </a:r>
            <a:endParaRPr lang="en-GB" dirty="0" smtClean="0"/>
          </a:p>
          <a:p>
            <a:endParaRPr lang="en-GB" dirty="0"/>
          </a:p>
          <a:p>
            <a:r>
              <a:rPr lang="en-GB" dirty="0"/>
              <a:t>This is shown in the next slide.</a:t>
            </a:r>
          </a:p>
          <a:p>
            <a:endParaRPr lang="en-GB" dirty="0"/>
          </a:p>
        </p:txBody>
      </p:sp>
    </p:spTree>
    <p:extLst>
      <p:ext uri="{BB962C8B-B14F-4D97-AF65-F5344CB8AC3E}">
        <p14:creationId xmlns:p14="http://schemas.microsoft.com/office/powerpoint/2010/main" val="3033469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 the Nash Equilibrium</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11626401"/>
              </p:ext>
            </p:extLst>
          </p:nvPr>
        </p:nvGraphicFramePr>
        <p:xfrm>
          <a:off x="558499" y="1814867"/>
          <a:ext cx="10532634" cy="1205867"/>
        </p:xfrm>
        <a:graphic>
          <a:graphicData uri="http://schemas.openxmlformats.org/drawingml/2006/table">
            <a:tbl>
              <a:tblPr firstRow="1" bandRow="1">
                <a:tableStyleId>{5C22544A-7EE6-4342-B048-85BDC9FD1C3A}</a:tableStyleId>
              </a:tblPr>
              <a:tblGrid>
                <a:gridCol w="3510878"/>
                <a:gridCol w="3510878"/>
                <a:gridCol w="3510878"/>
              </a:tblGrid>
              <a:tr h="318433">
                <a:tc>
                  <a:txBody>
                    <a:bodyPr/>
                    <a:lstStyle/>
                    <a:p>
                      <a:endParaRPr lang="en-GB" dirty="0"/>
                    </a:p>
                  </a:txBody>
                  <a:tcPr/>
                </a:tc>
                <a:tc>
                  <a:txBody>
                    <a:bodyPr/>
                    <a:lstStyle/>
                    <a:p>
                      <a:r>
                        <a:rPr lang="en-GB" smtClean="0"/>
                        <a:t>Player B ‘ </a:t>
                      </a:r>
                      <a:r>
                        <a:rPr lang="en-GB" dirty="0" smtClean="0"/>
                        <a:t>Drives</a:t>
                      </a:r>
                      <a:r>
                        <a:rPr lang="en-GB" baseline="0" dirty="0" smtClean="0"/>
                        <a:t> </a:t>
                      </a:r>
                      <a:r>
                        <a:rPr lang="en-GB" dirty="0" smtClean="0"/>
                        <a:t>on left’</a:t>
                      </a:r>
                      <a:endParaRPr lang="en-GB" dirty="0"/>
                    </a:p>
                  </a:txBody>
                  <a:tcPr/>
                </a:tc>
                <a:tc>
                  <a:txBody>
                    <a:bodyPr/>
                    <a:lstStyle/>
                    <a:p>
                      <a:r>
                        <a:rPr lang="en-GB" dirty="0" smtClean="0"/>
                        <a:t>Player B ‘Drives on right’</a:t>
                      </a:r>
                      <a:endParaRPr lang="en-GB" dirty="0"/>
                    </a:p>
                  </a:txBody>
                  <a:tcPr/>
                </a:tc>
              </a:tr>
              <a:tr h="318433">
                <a:tc>
                  <a:txBody>
                    <a:bodyPr/>
                    <a:lstStyle/>
                    <a:p>
                      <a:r>
                        <a:rPr lang="en-GB" dirty="0" smtClean="0"/>
                        <a:t>Player A ‘Drives on left’</a:t>
                      </a:r>
                      <a:endParaRPr lang="en-GB" dirty="0"/>
                    </a:p>
                  </a:txBody>
                  <a:tcPr/>
                </a:tc>
                <a:tc>
                  <a:txBody>
                    <a:bodyPr/>
                    <a:lstStyle/>
                    <a:p>
                      <a:r>
                        <a:rPr lang="en-GB" dirty="0" smtClean="0"/>
                        <a:t>Safe; Safe</a:t>
                      </a:r>
                      <a:endParaRPr lang="en-GB" dirty="0"/>
                    </a:p>
                  </a:txBody>
                  <a:tcPr/>
                </a:tc>
                <a:tc>
                  <a:txBody>
                    <a:bodyPr/>
                    <a:lstStyle/>
                    <a:p>
                      <a:r>
                        <a:rPr lang="en-GB" dirty="0" smtClean="0"/>
                        <a:t>Crash; Crash</a:t>
                      </a:r>
                      <a:endParaRPr lang="en-GB" dirty="0"/>
                    </a:p>
                  </a:txBody>
                  <a:tcPr/>
                </a:tc>
              </a:tr>
              <a:tr h="474347">
                <a:tc>
                  <a:txBody>
                    <a:bodyPr/>
                    <a:lstStyle/>
                    <a:p>
                      <a:r>
                        <a:rPr lang="en-GB" dirty="0" smtClean="0"/>
                        <a:t>Player A ‘Drives on right’</a:t>
                      </a:r>
                      <a:endParaRPr lang="en-GB" dirty="0"/>
                    </a:p>
                  </a:txBody>
                  <a:tcPr/>
                </a:tc>
                <a:tc>
                  <a:txBody>
                    <a:bodyPr/>
                    <a:lstStyle/>
                    <a:p>
                      <a:r>
                        <a:rPr lang="en-GB" dirty="0" smtClean="0"/>
                        <a:t>Crash; Crash</a:t>
                      </a:r>
                      <a:endParaRPr lang="en-GB" dirty="0"/>
                    </a:p>
                  </a:txBody>
                  <a:tcPr/>
                </a:tc>
                <a:tc>
                  <a:txBody>
                    <a:bodyPr/>
                    <a:lstStyle/>
                    <a:p>
                      <a:r>
                        <a:rPr lang="en-GB" dirty="0" smtClean="0"/>
                        <a:t>Safe; Safe</a:t>
                      </a:r>
                      <a:endParaRPr lang="en-GB" dirty="0"/>
                    </a:p>
                  </a:txBody>
                  <a:tcPr/>
                </a:tc>
              </a:tr>
            </a:tbl>
          </a:graphicData>
        </a:graphic>
      </p:graphicFrame>
    </p:spTree>
    <p:extLst>
      <p:ext uri="{BB962C8B-B14F-4D97-AF65-F5344CB8AC3E}">
        <p14:creationId xmlns:p14="http://schemas.microsoft.com/office/powerpoint/2010/main" val="28386360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Solution to the Car Crash Problem</a:t>
            </a:r>
            <a:endParaRPr lang="en-GB" dirty="0"/>
          </a:p>
        </p:txBody>
      </p:sp>
      <p:sp>
        <p:nvSpPr>
          <p:cNvPr id="3" name="Content Placeholder 2"/>
          <p:cNvSpPr>
            <a:spLocks noGrp="1"/>
          </p:cNvSpPr>
          <p:nvPr>
            <p:ph idx="1"/>
          </p:nvPr>
        </p:nvSpPr>
        <p:spPr/>
        <p:txBody>
          <a:bodyPr/>
          <a:lstStyle/>
          <a:p>
            <a:r>
              <a:rPr lang="en-GB" dirty="0" smtClean="0"/>
              <a:t>At Top left and at Bottom right, there is no incentive for either Driver to switch to the other side of the road given the driving strategy of the other driver. </a:t>
            </a:r>
          </a:p>
          <a:p>
            <a:r>
              <a:rPr lang="en-GB" dirty="0" smtClean="0"/>
              <a:t>So both Top left and Bottom right are Nash equilibria.</a:t>
            </a:r>
          </a:p>
          <a:p>
            <a:r>
              <a:rPr lang="en-GB" dirty="0" smtClean="0"/>
              <a:t>In both other scenarios (Top right and Bottom left), there is a very strong incentive to switch to the other side given the driving strategy of the other Driver.</a:t>
            </a:r>
          </a:p>
          <a:p>
            <a:r>
              <a:rPr lang="en-GB" dirty="0" smtClean="0"/>
              <a:t>So neither Top right nor Bottom left is a Nash equilibrium. </a:t>
            </a:r>
          </a:p>
          <a:p>
            <a:r>
              <a:rPr lang="en-GB" dirty="0" smtClean="0"/>
              <a:t>In summary, there are two Nash equilibria in the Car crash problem.  </a:t>
            </a:r>
            <a:endParaRPr lang="en-GB" dirty="0"/>
          </a:p>
        </p:txBody>
      </p:sp>
    </p:spTree>
    <p:extLst>
      <p:ext uri="{BB962C8B-B14F-4D97-AF65-F5344CB8AC3E}">
        <p14:creationId xmlns:p14="http://schemas.microsoft.com/office/powerpoint/2010/main" val="42267959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Clash of the Company Emblems</a:t>
            </a:r>
            <a:endParaRPr lang="en-GB" dirty="0"/>
          </a:p>
        </p:txBody>
      </p:sp>
      <p:sp>
        <p:nvSpPr>
          <p:cNvPr id="3" name="Content Placeholder 2"/>
          <p:cNvSpPr>
            <a:spLocks noGrp="1"/>
          </p:cNvSpPr>
          <p:nvPr>
            <p:ph idx="1"/>
          </p:nvPr>
        </p:nvSpPr>
        <p:spPr/>
        <p:txBody>
          <a:bodyPr/>
          <a:lstStyle/>
          <a:p>
            <a:r>
              <a:rPr lang="en-GB" dirty="0" smtClean="0"/>
              <a:t>Now let’s consider the case of two companies who each have the option of using one of two emblems. </a:t>
            </a:r>
          </a:p>
          <a:p>
            <a:endParaRPr lang="en-GB" dirty="0"/>
          </a:p>
          <a:p>
            <a:r>
              <a:rPr lang="en-GB" dirty="0" smtClean="0"/>
              <a:t>We shall call the first the Blue Badger Emblem and the other the Black Bull emblem. </a:t>
            </a:r>
            <a:endParaRPr lang="en-GB" dirty="0"/>
          </a:p>
        </p:txBody>
      </p:sp>
    </p:spTree>
    <p:extLst>
      <p:ext uri="{BB962C8B-B14F-4D97-AF65-F5344CB8AC3E}">
        <p14:creationId xmlns:p14="http://schemas.microsoft.com/office/powerpoint/2010/main" val="41220788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 the Nash equilibrium</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53253099"/>
              </p:ext>
            </p:extLst>
          </p:nvPr>
        </p:nvGraphicFramePr>
        <p:xfrm>
          <a:off x="838200" y="1825625"/>
          <a:ext cx="10515600" cy="138176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endParaRPr lang="en-GB" dirty="0"/>
                    </a:p>
                  </a:txBody>
                  <a:tcPr/>
                </a:tc>
                <a:tc>
                  <a:txBody>
                    <a:bodyPr/>
                    <a:lstStyle/>
                    <a:p>
                      <a:r>
                        <a:rPr lang="en-GB" dirty="0" smtClean="0"/>
                        <a:t>Firm B uses Black Bull emblem</a:t>
                      </a:r>
                      <a:endParaRPr lang="en-GB" dirty="0"/>
                    </a:p>
                  </a:txBody>
                  <a:tcPr/>
                </a:tc>
                <a:tc>
                  <a:txBody>
                    <a:bodyPr/>
                    <a:lstStyle/>
                    <a:p>
                      <a:r>
                        <a:rPr lang="en-GB" dirty="0" smtClean="0"/>
                        <a:t>Firm B uses Blue Badger emblem</a:t>
                      </a:r>
                      <a:endParaRPr lang="en-GB" dirty="0"/>
                    </a:p>
                  </a:txBody>
                  <a:tcPr/>
                </a:tc>
              </a:tr>
              <a:tr h="370840">
                <a:tc>
                  <a:txBody>
                    <a:bodyPr/>
                    <a:lstStyle/>
                    <a:p>
                      <a:r>
                        <a:rPr lang="en-GB" dirty="0" smtClean="0"/>
                        <a:t>Firm A uses Black Bull emblem</a:t>
                      </a:r>
                    </a:p>
                    <a:p>
                      <a:endParaRPr lang="en-GB" dirty="0"/>
                    </a:p>
                  </a:txBody>
                  <a:tcPr/>
                </a:tc>
                <a:tc>
                  <a:txBody>
                    <a:bodyPr/>
                    <a:lstStyle/>
                    <a:p>
                      <a:r>
                        <a:rPr lang="en-GB" dirty="0" smtClean="0"/>
                        <a:t>1000 to A, 500 to B</a:t>
                      </a:r>
                      <a:endParaRPr lang="en-GB" dirty="0"/>
                    </a:p>
                  </a:txBody>
                  <a:tcPr/>
                </a:tc>
                <a:tc>
                  <a:txBody>
                    <a:bodyPr/>
                    <a:lstStyle/>
                    <a:p>
                      <a:r>
                        <a:rPr lang="en-GB" dirty="0" smtClean="0"/>
                        <a:t>500 to A, 1000 to B</a:t>
                      </a:r>
                      <a:endParaRPr lang="en-GB" dirty="0"/>
                    </a:p>
                  </a:txBody>
                  <a:tcPr/>
                </a:tc>
              </a:tr>
              <a:tr h="370840">
                <a:tc>
                  <a:txBody>
                    <a:bodyPr/>
                    <a:lstStyle/>
                    <a:p>
                      <a:r>
                        <a:rPr lang="en-GB" dirty="0" smtClean="0"/>
                        <a:t>Firm A uses Blue Badger emblem</a:t>
                      </a:r>
                      <a:endParaRPr lang="en-GB" dirty="0"/>
                    </a:p>
                  </a:txBody>
                  <a:tcPr/>
                </a:tc>
                <a:tc>
                  <a:txBody>
                    <a:bodyPr/>
                    <a:lstStyle/>
                    <a:p>
                      <a:r>
                        <a:rPr lang="en-GB" dirty="0" smtClean="0"/>
                        <a:t>500 to A, 1000 to B</a:t>
                      </a:r>
                      <a:endParaRPr lang="en-GB" dirty="0"/>
                    </a:p>
                  </a:txBody>
                  <a:tcPr/>
                </a:tc>
                <a:tc>
                  <a:txBody>
                    <a:bodyPr/>
                    <a:lstStyle/>
                    <a:p>
                      <a:r>
                        <a:rPr lang="en-GB" dirty="0" smtClean="0"/>
                        <a:t>1000</a:t>
                      </a:r>
                      <a:r>
                        <a:rPr lang="en-GB" baseline="0" dirty="0" smtClean="0"/>
                        <a:t> to A, 500 to B</a:t>
                      </a:r>
                      <a:endParaRPr lang="en-GB" dirty="0"/>
                    </a:p>
                  </a:txBody>
                  <a:tcPr/>
                </a:tc>
              </a:tr>
            </a:tbl>
          </a:graphicData>
        </a:graphic>
      </p:graphicFrame>
    </p:spTree>
    <p:extLst>
      <p:ext uri="{BB962C8B-B14F-4D97-AF65-F5344CB8AC3E}">
        <p14:creationId xmlns:p14="http://schemas.microsoft.com/office/powerpoint/2010/main" val="31717714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 there a Nash equilibrium?</a:t>
            </a:r>
            <a:endParaRPr lang="en-GB" dirty="0"/>
          </a:p>
        </p:txBody>
      </p:sp>
      <p:sp>
        <p:nvSpPr>
          <p:cNvPr id="3" name="Content Placeholder 2"/>
          <p:cNvSpPr>
            <a:spLocks noGrp="1"/>
          </p:cNvSpPr>
          <p:nvPr>
            <p:ph idx="1"/>
          </p:nvPr>
        </p:nvSpPr>
        <p:spPr/>
        <p:txBody>
          <a:bodyPr/>
          <a:lstStyle/>
          <a:p>
            <a:r>
              <a:rPr lang="en-GB" dirty="0" smtClean="0"/>
              <a:t>Top left: Firm B gains by switching from Black Bull to Blue Badger</a:t>
            </a:r>
          </a:p>
          <a:p>
            <a:r>
              <a:rPr lang="en-GB" dirty="0" smtClean="0"/>
              <a:t>Top right: Firm A gains by switching from Black Bull to Blue Badger</a:t>
            </a:r>
          </a:p>
          <a:p>
            <a:r>
              <a:rPr lang="en-GB" dirty="0" smtClean="0"/>
              <a:t>Bottom left: Firm A gains by switching from Blue Badger to Black Bull</a:t>
            </a:r>
          </a:p>
          <a:p>
            <a:r>
              <a:rPr lang="en-GB" dirty="0" smtClean="0"/>
              <a:t>Bottom right: Firm B gains by switching Blue Badger to Black Bull</a:t>
            </a:r>
          </a:p>
          <a:p>
            <a:r>
              <a:rPr lang="en-GB" dirty="0" smtClean="0"/>
              <a:t>So this game has no Nash equilibrium. There is always an incentive to switch. </a:t>
            </a:r>
            <a:endParaRPr lang="en-GB" dirty="0"/>
          </a:p>
        </p:txBody>
      </p:sp>
    </p:spTree>
    <p:extLst>
      <p:ext uri="{BB962C8B-B14F-4D97-AF65-F5344CB8AC3E}">
        <p14:creationId xmlns:p14="http://schemas.microsoft.com/office/powerpoint/2010/main" val="34185307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 how many Nash equilibria can there be?</a:t>
            </a:r>
            <a:endParaRPr lang="en-GB" dirty="0"/>
          </a:p>
        </p:txBody>
      </p:sp>
      <p:sp>
        <p:nvSpPr>
          <p:cNvPr id="3" name="Content Placeholder 2"/>
          <p:cNvSpPr>
            <a:spLocks noGrp="1"/>
          </p:cNvSpPr>
          <p:nvPr>
            <p:ph idx="1"/>
          </p:nvPr>
        </p:nvSpPr>
        <p:spPr/>
        <p:txBody>
          <a:bodyPr/>
          <a:lstStyle/>
          <a:p>
            <a:r>
              <a:rPr lang="en-GB" dirty="0" smtClean="0"/>
              <a:t>There may be one (e.g. the Friendly/Hostile game)</a:t>
            </a:r>
          </a:p>
          <a:p>
            <a:r>
              <a:rPr lang="en-GB" dirty="0" smtClean="0"/>
              <a:t>There may be more than one (e.g. Spy problem, ‘Live or Die’ problem)</a:t>
            </a:r>
          </a:p>
          <a:p>
            <a:r>
              <a:rPr lang="en-GB" dirty="0" smtClean="0"/>
              <a:t>There may be none (e.g. company emblems problem)</a:t>
            </a:r>
          </a:p>
          <a:p>
            <a:pPr marL="0" indent="0">
              <a:buNone/>
            </a:pPr>
            <a:r>
              <a:rPr lang="en-GB" dirty="0" smtClean="0"/>
              <a:t> </a:t>
            </a:r>
            <a:endParaRPr lang="en-GB" dirty="0"/>
          </a:p>
        </p:txBody>
      </p:sp>
    </p:spTree>
    <p:extLst>
      <p:ext uri="{BB962C8B-B14F-4D97-AF65-F5344CB8AC3E}">
        <p14:creationId xmlns:p14="http://schemas.microsoft.com/office/powerpoint/2010/main" val="9101825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Prisoner’s Dilemma problem</a:t>
            </a:r>
            <a:endParaRPr lang="en-GB" dirty="0"/>
          </a:p>
        </p:txBody>
      </p:sp>
      <p:sp>
        <p:nvSpPr>
          <p:cNvPr id="3" name="Content Placeholder 2"/>
          <p:cNvSpPr>
            <a:spLocks noGrp="1"/>
          </p:cNvSpPr>
          <p:nvPr>
            <p:ph idx="1"/>
          </p:nvPr>
        </p:nvSpPr>
        <p:spPr/>
        <p:txBody>
          <a:bodyPr/>
          <a:lstStyle/>
          <a:p>
            <a:r>
              <a:rPr lang="en-GB" dirty="0" smtClean="0"/>
              <a:t>This leads us to the classic ‘Prisoner’s Dilemma’ problem. In this problem, two prisoners, linked to the same crime, are offered a discount on their prison terms for confessing if the other prisoner continues to deny it (in which case the other prisoner will receive a much stiffer sentence).</a:t>
            </a:r>
          </a:p>
          <a:p>
            <a:r>
              <a:rPr lang="en-GB" dirty="0" smtClean="0"/>
              <a:t>However, they will both be better off if both deny the crime than if both confess to it. </a:t>
            </a:r>
          </a:p>
          <a:p>
            <a:r>
              <a:rPr lang="en-GB" dirty="0" smtClean="0"/>
              <a:t>The problem each faces is that they can’t communicate and strike an enforceable deal. </a:t>
            </a:r>
          </a:p>
          <a:p>
            <a:r>
              <a:rPr lang="en-GB" dirty="0" smtClean="0"/>
              <a:t>The next slide shows an example of the Prisoner’s Dilemma in action.</a:t>
            </a:r>
            <a:endParaRPr lang="en-GB" dirty="0"/>
          </a:p>
        </p:txBody>
      </p:sp>
    </p:spTree>
    <p:extLst>
      <p:ext uri="{BB962C8B-B14F-4D97-AF65-F5344CB8AC3E}">
        <p14:creationId xmlns:p14="http://schemas.microsoft.com/office/powerpoint/2010/main" val="15004324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Prisoner’s Dilemma</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70376780"/>
              </p:ext>
            </p:extLst>
          </p:nvPr>
        </p:nvGraphicFramePr>
        <p:xfrm>
          <a:off x="838200" y="1825625"/>
          <a:ext cx="10515600" cy="111252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endParaRPr lang="en-GB" dirty="0"/>
                    </a:p>
                  </a:txBody>
                  <a:tcPr/>
                </a:tc>
                <a:tc>
                  <a:txBody>
                    <a:bodyPr/>
                    <a:lstStyle/>
                    <a:p>
                      <a:r>
                        <a:rPr lang="en-GB" dirty="0" smtClean="0"/>
                        <a:t>Prisoner 2 Confesses</a:t>
                      </a:r>
                      <a:endParaRPr lang="en-GB" dirty="0"/>
                    </a:p>
                  </a:txBody>
                  <a:tcPr/>
                </a:tc>
                <a:tc>
                  <a:txBody>
                    <a:bodyPr/>
                    <a:lstStyle/>
                    <a:p>
                      <a:r>
                        <a:rPr lang="en-GB" dirty="0" smtClean="0"/>
                        <a:t>Prisoner</a:t>
                      </a:r>
                      <a:r>
                        <a:rPr lang="en-GB" baseline="0" dirty="0" smtClean="0"/>
                        <a:t> 2 Denies</a:t>
                      </a:r>
                      <a:endParaRPr lang="en-GB" dirty="0"/>
                    </a:p>
                  </a:txBody>
                  <a:tcPr/>
                </a:tc>
              </a:tr>
              <a:tr h="370840">
                <a:tc>
                  <a:txBody>
                    <a:bodyPr/>
                    <a:lstStyle/>
                    <a:p>
                      <a:r>
                        <a:rPr lang="en-GB" dirty="0" smtClean="0"/>
                        <a:t>Prisoner 1 Confesses</a:t>
                      </a:r>
                      <a:endParaRPr lang="en-GB" dirty="0"/>
                    </a:p>
                  </a:txBody>
                  <a:tcPr/>
                </a:tc>
                <a:tc>
                  <a:txBody>
                    <a:bodyPr/>
                    <a:lstStyle/>
                    <a:p>
                      <a:r>
                        <a:rPr lang="en-GB" dirty="0" smtClean="0"/>
                        <a:t>2 years</a:t>
                      </a:r>
                      <a:r>
                        <a:rPr lang="en-GB" baseline="0" dirty="0" smtClean="0"/>
                        <a:t> each</a:t>
                      </a:r>
                      <a:endParaRPr lang="en-GB" dirty="0"/>
                    </a:p>
                  </a:txBody>
                  <a:tcPr/>
                </a:tc>
                <a:tc>
                  <a:txBody>
                    <a:bodyPr/>
                    <a:lstStyle/>
                    <a:p>
                      <a:r>
                        <a:rPr lang="en-GB" dirty="0" smtClean="0"/>
                        <a:t>Freedom for P1; 8 years for P2</a:t>
                      </a:r>
                      <a:endParaRPr lang="en-GB" dirty="0"/>
                    </a:p>
                  </a:txBody>
                  <a:tcPr/>
                </a:tc>
              </a:tr>
              <a:tr h="370840">
                <a:tc>
                  <a:txBody>
                    <a:bodyPr/>
                    <a:lstStyle/>
                    <a:p>
                      <a:r>
                        <a:rPr lang="en-GB" dirty="0" smtClean="0"/>
                        <a:t>Prisoner 1 Denies</a:t>
                      </a:r>
                      <a:endParaRPr lang="en-GB" dirty="0"/>
                    </a:p>
                  </a:txBody>
                  <a:tcPr/>
                </a:tc>
                <a:tc>
                  <a:txBody>
                    <a:bodyPr/>
                    <a:lstStyle/>
                    <a:p>
                      <a:r>
                        <a:rPr lang="en-GB" dirty="0" smtClean="0"/>
                        <a:t>8 years for P1;</a:t>
                      </a:r>
                      <a:r>
                        <a:rPr lang="en-GB" baseline="0" dirty="0" smtClean="0"/>
                        <a:t> Freedom for P2</a:t>
                      </a:r>
                      <a:endParaRPr lang="en-GB" dirty="0"/>
                    </a:p>
                  </a:txBody>
                  <a:tcPr/>
                </a:tc>
                <a:tc>
                  <a:txBody>
                    <a:bodyPr/>
                    <a:lstStyle/>
                    <a:p>
                      <a:r>
                        <a:rPr lang="en-GB" dirty="0" smtClean="0"/>
                        <a:t>1 year each</a:t>
                      </a:r>
                      <a:endParaRPr lang="en-GB" dirty="0"/>
                    </a:p>
                  </a:txBody>
                  <a:tcPr/>
                </a:tc>
              </a:tr>
            </a:tbl>
          </a:graphicData>
        </a:graphic>
      </p:graphicFrame>
    </p:spTree>
    <p:extLst>
      <p:ext uri="{BB962C8B-B14F-4D97-AF65-F5344CB8AC3E}">
        <p14:creationId xmlns:p14="http://schemas.microsoft.com/office/powerpoint/2010/main" val="12851405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Prisoner’s Dilemma – The Outcome</a:t>
            </a:r>
            <a:endParaRPr lang="en-GB" dirty="0"/>
          </a:p>
        </p:txBody>
      </p:sp>
      <p:sp>
        <p:nvSpPr>
          <p:cNvPr id="3" name="Content Placeholder 2"/>
          <p:cNvSpPr>
            <a:spLocks noGrp="1"/>
          </p:cNvSpPr>
          <p:nvPr>
            <p:ph idx="1"/>
          </p:nvPr>
        </p:nvSpPr>
        <p:spPr/>
        <p:txBody>
          <a:bodyPr>
            <a:normAutofit/>
          </a:bodyPr>
          <a:lstStyle/>
          <a:p>
            <a:r>
              <a:rPr lang="en-GB" dirty="0" smtClean="0"/>
              <a:t>The Nash Equilibrium is for both to confess, in which case they will both receive 2 years.</a:t>
            </a:r>
          </a:p>
          <a:p>
            <a:r>
              <a:rPr lang="en-GB" dirty="0" smtClean="0"/>
              <a:t>But this is not the outcome they would have chosen if they could have agreed in advance to a mutually enforceable deal.</a:t>
            </a:r>
          </a:p>
          <a:p>
            <a:r>
              <a:rPr lang="en-GB" dirty="0" smtClean="0"/>
              <a:t>In that case they would have chosen a scenario where both denied the crime and received 1 year each. </a:t>
            </a:r>
          </a:p>
          <a:p>
            <a:endParaRPr lang="en-GB" dirty="0"/>
          </a:p>
          <a:p>
            <a:endParaRPr lang="en-GB" dirty="0"/>
          </a:p>
        </p:txBody>
      </p:sp>
    </p:spTree>
    <p:extLst>
      <p:ext uri="{BB962C8B-B14F-4D97-AF65-F5344CB8AC3E}">
        <p14:creationId xmlns:p14="http://schemas.microsoft.com/office/powerpoint/2010/main" val="3653638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Nash Equilibrium - Summary</a:t>
            </a:r>
            <a:endParaRPr lang="en-GB" dirty="0"/>
          </a:p>
        </p:txBody>
      </p:sp>
      <p:sp>
        <p:nvSpPr>
          <p:cNvPr id="3" name="Content Placeholder 2"/>
          <p:cNvSpPr>
            <a:spLocks noGrp="1"/>
          </p:cNvSpPr>
          <p:nvPr>
            <p:ph idx="1"/>
          </p:nvPr>
        </p:nvSpPr>
        <p:spPr/>
        <p:txBody>
          <a:bodyPr/>
          <a:lstStyle/>
          <a:p>
            <a:r>
              <a:rPr lang="en-GB" dirty="0"/>
              <a:t>So a Nash equilibrium is a stable state that involves interacting participants in which none can gain by a change of strategy as long as the other participants remain unchanged</a:t>
            </a:r>
            <a:r>
              <a:rPr lang="en-GB" dirty="0" smtClean="0"/>
              <a:t>. </a:t>
            </a:r>
          </a:p>
          <a:p>
            <a:r>
              <a:rPr lang="en-GB" dirty="0" smtClean="0"/>
              <a:t>It is not necessarily the best outcome for the parties involved, but it is the outcome we would predict</a:t>
            </a:r>
            <a:r>
              <a:rPr lang="en-GB" dirty="0"/>
              <a:t> </a:t>
            </a:r>
            <a:r>
              <a:rPr lang="en-GB" dirty="0" smtClean="0"/>
              <a:t>in a non-cooperative game of rational, self-interested actors. </a:t>
            </a:r>
            <a:endParaRPr lang="en-GB" dirty="0"/>
          </a:p>
          <a:p>
            <a:endParaRPr lang="en-GB" dirty="0"/>
          </a:p>
        </p:txBody>
      </p:sp>
    </p:spTree>
    <p:extLst>
      <p:ext uri="{BB962C8B-B14F-4D97-AF65-F5344CB8AC3E}">
        <p14:creationId xmlns:p14="http://schemas.microsoft.com/office/powerpoint/2010/main" val="29614753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TotalTime>
  <Words>1661</Words>
  <Application>Microsoft Office PowerPoint</Application>
  <PresentationFormat>Widescreen</PresentationFormat>
  <Paragraphs>127</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Game Theory: The Nash Equilibrium</vt:lpstr>
      <vt:lpstr>What is Game Theory</vt:lpstr>
      <vt:lpstr>What is the Nash Equilibrium</vt:lpstr>
      <vt:lpstr>Nash Equilibrium</vt:lpstr>
      <vt:lpstr>Nash Equilibrium – Step by step guide.</vt:lpstr>
      <vt:lpstr>Nash Equilibrium – Step 2</vt:lpstr>
      <vt:lpstr>Nash Equilibrium – Step 3</vt:lpstr>
      <vt:lpstr>Nash Equilibrium – Step 4</vt:lpstr>
      <vt:lpstr>Nash and the Spy Game</vt:lpstr>
      <vt:lpstr>Find the Nash equilibrium</vt:lpstr>
      <vt:lpstr>So where is the Nash equilibrium?</vt:lpstr>
      <vt:lpstr>Live or Die? The Car Crash Problem.</vt:lpstr>
      <vt:lpstr>Find the Nash Equilibrium</vt:lpstr>
      <vt:lpstr>Solution to the Car Crash Problem</vt:lpstr>
      <vt:lpstr>The Clash of the Company Emblems</vt:lpstr>
      <vt:lpstr>Find the Nash equilibrium</vt:lpstr>
      <vt:lpstr>Is there a Nash equilibrium?</vt:lpstr>
      <vt:lpstr>So how many Nash equilibria can there be?</vt:lpstr>
      <vt:lpstr>The Prisoner’s Dilemma problem</vt:lpstr>
      <vt:lpstr>Prisoner’s Dilemma</vt:lpstr>
      <vt:lpstr>Prisoner’s Dilemma – The Outcome</vt:lpstr>
      <vt:lpstr>Nash Equilibrium - 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Game Theory</dc:title>
  <dc:creator>User</dc:creator>
  <cp:lastModifiedBy>Vaughan Williams, Leighton</cp:lastModifiedBy>
  <cp:revision>35</cp:revision>
  <dcterms:created xsi:type="dcterms:W3CDTF">2013-12-08T18:42:23Z</dcterms:created>
  <dcterms:modified xsi:type="dcterms:W3CDTF">2017-04-27T15:55:27Z</dcterms:modified>
</cp:coreProperties>
</file>